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notesMasterIdLst>
    <p:notesMasterId r:id="rId19"/>
  </p:notesMasterIdLst>
  <p:sldIdLst>
    <p:sldId id="262" r:id="rId3"/>
    <p:sldId id="264" r:id="rId4"/>
    <p:sldId id="319" r:id="rId5"/>
    <p:sldId id="320" r:id="rId6"/>
    <p:sldId id="321" r:id="rId7"/>
    <p:sldId id="290" r:id="rId8"/>
    <p:sldId id="309" r:id="rId9"/>
    <p:sldId id="312" r:id="rId10"/>
    <p:sldId id="313" r:id="rId11"/>
    <p:sldId id="315" r:id="rId12"/>
    <p:sldId id="323" r:id="rId13"/>
    <p:sldId id="322" r:id="rId14"/>
    <p:sldId id="326" r:id="rId15"/>
    <p:sldId id="314" r:id="rId16"/>
    <p:sldId id="324" r:id="rId17"/>
    <p:sldId id="327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66" autoAdjust="0"/>
    <p:restoredTop sz="94660"/>
  </p:normalViewPr>
  <p:slideViewPr>
    <p:cSldViewPr snapToGrid="0">
      <p:cViewPr varScale="1">
        <p:scale>
          <a:sx n="151" d="100"/>
          <a:sy n="151" d="100"/>
        </p:scale>
        <p:origin x="219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C23336-1452-48AE-BFFB-7A1B4F14F519}" type="datetimeFigureOut">
              <a:rPr lang="en-US" smtClean="0"/>
              <a:t>2023-11-02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BB6613-26F4-45BE-9D57-C56B886BA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772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From:  a system that hasn’t changed in “computers in physics education” in 30 years. To: showing the math and not hiding it in a black box.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BB6613-26F4-45BE-9D57-C56B886BA51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43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Each statement is deconvoluted into parts. What do we mean by each of the forces?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BB6613-26F4-45BE-9D57-C56B886BA51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683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solution is achieved by starting with the physical principle that dictates the situation.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BB6613-26F4-45BE-9D57-C56B886BA51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68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67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583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173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072862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805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2140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8250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6384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3432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3600" y="1498602"/>
            <a:ext cx="7010400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540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3600" y="4927600"/>
            <a:ext cx="7010400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725156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A30F4-0B4E-4E4B-BC36-C30CD13F4E17}" type="datetimeFigureOut">
              <a:rPr lang="en-US"/>
              <a:t>2023-11-02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98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4833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4445000"/>
            <a:ext cx="7010400" cy="1930400"/>
          </a:xfrm>
        </p:spPr>
        <p:txBody>
          <a:bodyPr anchor="t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3124201"/>
            <a:ext cx="7010400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26675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1701800"/>
            <a:ext cx="4978400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1706581" indent="0">
              <a:buNone/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9200" y="1701800"/>
            <a:ext cx="4978400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2023-11-02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354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1665" y="1608836"/>
            <a:ext cx="4974336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7600" y="2209800"/>
            <a:ext cx="4978400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03264" y="1608836"/>
            <a:ext cx="4974336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9200" y="2209800"/>
            <a:ext cx="4978400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2023-11-02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3136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2023-11-02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102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en-US"/>
              <a:t>2023-11-02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876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962400" y="0"/>
            <a:ext cx="7924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1701800"/>
            <a:ext cx="3352800" cy="28448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1" y="4648200"/>
            <a:ext cx="3352800" cy="17272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0401" y="482600"/>
            <a:ext cx="6807200" cy="5892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en-US"/>
              <a:t>2023-11-02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574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082801" y="0"/>
            <a:ext cx="80264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1" y="4800600"/>
            <a:ext cx="7315200" cy="7620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2438401" y="279402"/>
            <a:ext cx="7315200" cy="4448175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38401" y="5562600"/>
            <a:ext cx="7315200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en-US"/>
              <a:t>2023-11-02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7095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en-US"/>
              <a:t>2023-11-02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1336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5200" y="274639"/>
            <a:ext cx="1422400" cy="589756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274639"/>
            <a:ext cx="8534401" cy="589756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en-US"/>
              <a:t>2023-11-02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99154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755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92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504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84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570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503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2598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E8FAE-9E02-4CF8-A010-D043E8160F30}" type="datetimeFigureOut">
              <a:rPr lang="en-US" smtClean="0"/>
              <a:t>2023-11-02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497DDE-11BA-4DE7-8600-5098EC9B05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5055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04801" y="0"/>
            <a:ext cx="115824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600" y="76200"/>
            <a:ext cx="10160000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600" y="1701800"/>
            <a:ext cx="10160000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600" y="6400802"/>
            <a:ext cx="274320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fld id="{2DD204D1-F9BD-4643-8480-6EA41EB484F1}" type="datetimeFigureOut">
              <a:rPr lang="en-US" smtClean="0"/>
              <a:pPr/>
              <a:t>2023-11-02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08861" y="6400802"/>
            <a:ext cx="621792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9795" y="6400802"/>
            <a:ext cx="110780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fld id="{EB37DED6-D4C7-42EE-AB49-D2E39E64FD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339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62DDD9-2E60-214F-AD6A-634215954B10}"/>
              </a:ext>
            </a:extLst>
          </p:cNvPr>
          <p:cNvSpPr txBox="1"/>
          <p:nvPr/>
        </p:nvSpPr>
        <p:spPr>
          <a:xfrm>
            <a:off x="1262146" y="3251228"/>
            <a:ext cx="96677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4000" b="1" dirty="0"/>
              <a:t>Scot A.C. Gould</a:t>
            </a:r>
          </a:p>
          <a:p>
            <a:pPr algn="l"/>
            <a:r>
              <a:rPr lang="en-GB" dirty="0"/>
              <a:t>Professor of Physics - </a:t>
            </a:r>
            <a:r>
              <a:rPr lang="en-GB" i="1" dirty="0"/>
              <a:t>W.M. Keck Science Department</a:t>
            </a:r>
          </a:p>
          <a:p>
            <a:pPr algn="l"/>
            <a:r>
              <a:rPr lang="en-GB" dirty="0"/>
              <a:t>Claremont McKenna College,   Pitzer College,  Scripps College</a:t>
            </a:r>
          </a:p>
          <a:p>
            <a:pPr algn="l"/>
            <a:endParaRPr lang="en-GB" dirty="0"/>
          </a:p>
          <a:p>
            <a:pPr algn="l"/>
            <a:r>
              <a:rPr lang="en-GB" dirty="0"/>
              <a:t>Members of The Claremont Colleges  - Claremont, California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19E752-F597-402C-866D-4C52686DB30E}"/>
              </a:ext>
            </a:extLst>
          </p:cNvPr>
          <p:cNvSpPr txBox="1"/>
          <p:nvPr/>
        </p:nvSpPr>
        <p:spPr>
          <a:xfrm>
            <a:off x="314496" y="645423"/>
            <a:ext cx="1156300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/>
              <a:t>The Maturing of Learning </a:t>
            </a:r>
            <a:r>
              <a:rPr lang="en-GB" sz="4000" b="1" dirty="0">
                <a:solidFill>
                  <a:srgbClr val="FFC000"/>
                </a:solidFill>
              </a:rPr>
              <a:t>Introductory</a:t>
            </a:r>
            <a:r>
              <a:rPr lang="en-GB" sz="4000" b="1" dirty="0"/>
              <a:t> Physics Via Maple Immersion:</a:t>
            </a:r>
          </a:p>
          <a:p>
            <a:pPr algn="ctr"/>
            <a:r>
              <a:rPr lang="en-GB" sz="2400" b="1" dirty="0">
                <a:solidFill>
                  <a:srgbClr val="FFFF00"/>
                </a:solidFill>
              </a:rPr>
              <a:t>Maple – It’s Not Just For The Occasional Calculation Anymore</a:t>
            </a:r>
          </a:p>
        </p:txBody>
      </p:sp>
      <p:pic>
        <p:nvPicPr>
          <p:cNvPr id="5" name="Picture 2" descr="https://www.cmc.edu/sites/default/files/about/identity-guidelines/CMC_Sig_Ver_vFA.jpg">
            <a:extLst>
              <a:ext uri="{FF2B5EF4-FFF2-40B4-BE49-F238E27FC236}">
                <a16:creationId xmlns:a16="http://schemas.microsoft.com/office/drawing/2014/main" id="{883C971E-033A-44AD-B7E5-6A418BD88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457" y="5311610"/>
            <a:ext cx="1330660" cy="109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scrippscollege.wpengine.com/news/wp-content/uploads/sites/9/files/2014/06/icon-scripps-college.png">
            <a:extLst>
              <a:ext uri="{FF2B5EF4-FFF2-40B4-BE49-F238E27FC236}">
                <a16:creationId xmlns:a16="http://schemas.microsoft.com/office/drawing/2014/main" id="{B96299B9-5F51-4D18-875F-0CA65A12D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247" y="5241480"/>
            <a:ext cx="1295400" cy="116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://pitweb.pitzer.edu/wp-content/uploads/2013/11/pitzer_logo_sans_colleges_orange.gif">
            <a:extLst>
              <a:ext uri="{FF2B5EF4-FFF2-40B4-BE49-F238E27FC236}">
                <a16:creationId xmlns:a16="http://schemas.microsoft.com/office/drawing/2014/main" id="{CEF1AB0C-5C17-4E33-9178-E281066386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232" y="5302439"/>
            <a:ext cx="1104900" cy="110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C49B8F6-9971-4ADD-A68E-64CF883160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7749" y="6117687"/>
            <a:ext cx="4174251" cy="74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713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D11C901-20C0-C704-CA3B-B828B41C32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3316" y="6469832"/>
            <a:ext cx="2188684" cy="3881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6AF8A2C-9369-41C6-0728-387627CEE7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8414" y="1010824"/>
            <a:ext cx="7449480" cy="546049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1D5B7F-D55D-0274-8728-713AED38E90A}"/>
              </a:ext>
            </a:extLst>
          </p:cNvPr>
          <p:cNvSpPr txBox="1"/>
          <p:nvPr/>
        </p:nvSpPr>
        <p:spPr>
          <a:xfrm>
            <a:off x="95794" y="250570"/>
            <a:ext cx="12000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FF00"/>
                </a:solidFill>
              </a:rPr>
              <a:t>Maple: Physics problem-solving in a readable format</a:t>
            </a:r>
          </a:p>
        </p:txBody>
      </p:sp>
    </p:spTree>
    <p:extLst>
      <p:ext uri="{BB962C8B-B14F-4D97-AF65-F5344CB8AC3E}">
        <p14:creationId xmlns:p14="http://schemas.microsoft.com/office/powerpoint/2010/main" val="43227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9100" y="95794"/>
            <a:ext cx="11353800" cy="1301205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Learning Maple:</a:t>
            </a:r>
            <a:r>
              <a:rPr lang="en-US" sz="3600" dirty="0"/>
              <a:t> Max Productivity-Min Coding</a:t>
            </a:r>
            <a:br>
              <a:rPr lang="en-US" sz="2000" dirty="0"/>
            </a:br>
            <a:r>
              <a:rPr lang="en-US" sz="2400" dirty="0"/>
              <a:t>Maple Instructional Videos/Documents for Science and Engineering</a:t>
            </a:r>
            <a:br>
              <a:rPr lang="en-US" sz="2400" dirty="0"/>
            </a:br>
            <a:r>
              <a:rPr lang="en-US" sz="2400" i="1" dirty="0"/>
              <a:t>Available on </a:t>
            </a:r>
            <a:r>
              <a:rPr lang="en-US" sz="2400" b="1" dirty="0"/>
              <a:t>YouTube/@MapleProf</a:t>
            </a:r>
            <a:endParaRPr lang="en-US" sz="2400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126310" y="1819366"/>
            <a:ext cx="6205750" cy="3994753"/>
          </a:xfrm>
        </p:spPr>
        <p:txBody>
          <a:bodyPr>
            <a:normAutofit/>
          </a:bodyPr>
          <a:lstStyle/>
          <a:p>
            <a:r>
              <a:rPr lang="en-US" dirty="0"/>
              <a:t>Worksheet mode : </a:t>
            </a:r>
            <a:br>
              <a:rPr lang="en-US" dirty="0"/>
            </a:br>
            <a:r>
              <a:rPr lang="en-US" dirty="0"/>
              <a:t>* assists with organization</a:t>
            </a:r>
          </a:p>
          <a:p>
            <a:r>
              <a:rPr lang="en-US" dirty="0"/>
              <a:t>2D Input : </a:t>
            </a:r>
            <a:br>
              <a:rPr lang="en-US" dirty="0"/>
            </a:br>
            <a:r>
              <a:rPr lang="en-US" dirty="0"/>
              <a:t>* minimal user translation for “coding”</a:t>
            </a:r>
            <a:br>
              <a:rPr lang="en-US" dirty="0"/>
            </a:br>
            <a:r>
              <a:rPr lang="en-US" dirty="0"/>
              <a:t>   </a:t>
            </a:r>
            <a:r>
              <a:rPr lang="en-US" dirty="0">
                <a:sym typeface="Wingdings" panose="05000000000000000000" pitchFamily="2" charset="2"/>
              </a:rPr>
              <a:t> Maple math is real math</a:t>
            </a:r>
            <a:endParaRPr lang="en-US" dirty="0"/>
          </a:p>
          <a:p>
            <a:r>
              <a:rPr lang="en-US" dirty="0"/>
              <a:t>Command line with palettes (</a:t>
            </a:r>
            <a:r>
              <a:rPr lang="en-US" i="1" dirty="0"/>
              <a:t>not context panel</a:t>
            </a:r>
            <a:r>
              <a:rPr lang="en-US" dirty="0"/>
              <a:t>)</a:t>
            </a:r>
            <a:br>
              <a:rPr lang="en-US" dirty="0"/>
            </a:br>
            <a:r>
              <a:rPr lang="en-US" dirty="0"/>
              <a:t>* readability of steps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B0F6D2-5A87-CCAD-7AE5-A3766DE4C2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2060" y="1663337"/>
            <a:ext cx="4218580" cy="41507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06316D6-B931-DD3C-E932-AD1670D33E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3316" y="6469832"/>
            <a:ext cx="2188684" cy="38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6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19100" y="192489"/>
            <a:ext cx="11353800" cy="116682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/>
              <a:t>Learning Maple:</a:t>
            </a:r>
            <a:r>
              <a:rPr lang="en-US" sz="4000" dirty="0"/>
              <a:t> Max Productivity-Min Coding</a:t>
            </a:r>
            <a:br>
              <a:rPr lang="en-US" sz="4000" dirty="0"/>
            </a:br>
            <a:r>
              <a:rPr lang="en-US" sz="2700" dirty="0"/>
              <a:t>Maple Instructional Videos/Documents for Science and Engineering</a:t>
            </a:r>
            <a:br>
              <a:rPr lang="en-US" sz="2700" dirty="0"/>
            </a:br>
            <a:r>
              <a:rPr lang="en-US" sz="2700" i="1" dirty="0"/>
              <a:t>Available at</a:t>
            </a:r>
            <a:r>
              <a:rPr lang="en-US" sz="2700" dirty="0"/>
              <a:t> </a:t>
            </a:r>
            <a:r>
              <a:rPr lang="en-US" sz="2700" b="1" dirty="0" err="1"/>
              <a:t>Gould.Prof</a:t>
            </a:r>
            <a:r>
              <a:rPr lang="en-US" sz="2700" b="1" dirty="0"/>
              <a:t>/Learning-Maple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39210" y="1509311"/>
            <a:ext cx="6405727" cy="5156200"/>
          </a:xfrm>
        </p:spPr>
        <p:txBody>
          <a:bodyPr>
            <a:normAutofit/>
          </a:bodyPr>
          <a:lstStyle/>
          <a:p>
            <a:r>
              <a:rPr lang="en-US" dirty="0"/>
              <a:t>Limited to12 minutes</a:t>
            </a:r>
          </a:p>
          <a:p>
            <a:r>
              <a:rPr lang="en-US" dirty="0"/>
              <a:t>Limited to 3 major concepts</a:t>
            </a:r>
          </a:p>
          <a:p>
            <a:r>
              <a:rPr lang="en-US" dirty="0"/>
              <a:t>Minimal number of functions </a:t>
            </a:r>
          </a:p>
          <a:p>
            <a:r>
              <a:rPr lang="en-US" dirty="0"/>
              <a:t>Practice problems from the science undergraduate curriculum</a:t>
            </a:r>
          </a:p>
          <a:p>
            <a:r>
              <a:rPr lang="en-US" dirty="0"/>
              <a:t>Embedded Maple syntax instruction where appropriate</a:t>
            </a:r>
          </a:p>
          <a:p>
            <a:r>
              <a:rPr lang="en-US" dirty="0"/>
              <a:t>Document:  additional problems &amp; Troubleshooting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02E4A6-CDB3-6AA1-3512-4AC3A06C63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5934" y="1605106"/>
            <a:ext cx="4181271" cy="420351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741E7AD-DFA7-A13D-04AD-F3F7050F80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3316" y="6469832"/>
            <a:ext cx="2188684" cy="38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1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 idx="4294967295"/>
          </p:nvPr>
        </p:nvSpPr>
        <p:spPr>
          <a:xfrm>
            <a:off x="419100" y="94482"/>
            <a:ext cx="11353800" cy="681491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Learning Maple:</a:t>
            </a:r>
            <a:r>
              <a:rPr lang="en-US" sz="3600" dirty="0"/>
              <a:t> Max Productivity-Min Coding</a:t>
            </a:r>
            <a:endParaRPr lang="en-US" sz="36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41E7AD-DFA7-A13D-04AD-F3F7050F80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3316" y="6469832"/>
            <a:ext cx="2188684" cy="3881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403F7F-2640-DF2A-91AE-D14D9E407E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212" t="53095" r="23344"/>
          <a:stretch/>
        </p:blipFill>
        <p:spPr>
          <a:xfrm>
            <a:off x="95522" y="1085850"/>
            <a:ext cx="3662094" cy="27513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116AF83-15A2-E17C-D56D-B01376ED4D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4565" y="1085849"/>
            <a:ext cx="3109163" cy="27513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C7D7312-9112-1D69-9F8B-38D8C63EAE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0678" y="1085851"/>
            <a:ext cx="5113767" cy="47842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952CD90-3C2F-B403-7014-4BBED4C5B3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0731" y="3961532"/>
            <a:ext cx="4619508" cy="250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17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D5B050-7400-BDD3-5C43-9276F4B048CC}"/>
              </a:ext>
            </a:extLst>
          </p:cNvPr>
          <p:cNvSpPr txBox="1"/>
          <p:nvPr/>
        </p:nvSpPr>
        <p:spPr>
          <a:xfrm>
            <a:off x="1075509" y="1665017"/>
            <a:ext cx="1004098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Physics is emphasized explicitly through stated definitions</a:t>
            </a:r>
            <a:br>
              <a:rPr lang="en-US" sz="2800" dirty="0"/>
            </a:b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ym typeface="Wingdings" panose="05000000000000000000" pitchFamily="2" charset="2"/>
              </a:rPr>
              <a:t>Interpretative interface  near-immediate feedback.</a:t>
            </a:r>
            <a:br>
              <a:rPr lang="en-US" sz="2800" dirty="0">
                <a:sym typeface="Wingdings" panose="05000000000000000000" pitchFamily="2" charset="2"/>
              </a:rPr>
            </a:b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Reduction of math minutia and tricks </a:t>
            </a:r>
            <a:br>
              <a:rPr lang="en-US" sz="2800" dirty="0"/>
            </a:b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Solutions are symbolic &amp; b</a:t>
            </a:r>
            <a:r>
              <a:rPr lang="en-US" sz="2800" dirty="0">
                <a:ea typeface="Times New Roman" panose="02020603050405020304" pitchFamily="18" charset="0"/>
              </a:rPr>
              <a:t>eyond the 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spherical cow</a:t>
            </a:r>
            <a:br>
              <a:rPr lang="en-US" sz="2800" dirty="0">
                <a:effectLst/>
                <a:ea typeface="Times New Roman" panose="02020603050405020304" pitchFamily="18" charset="0"/>
              </a:rPr>
            </a:br>
            <a:endParaRPr lang="en-US" sz="2800" dirty="0">
              <a:effectLst/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ea typeface="Times New Roman" panose="02020603050405020304" pitchFamily="18" charset="0"/>
              </a:rPr>
              <a:t>T</a:t>
            </a:r>
            <a:r>
              <a:rPr lang="en-US" sz="2800" dirty="0">
                <a:effectLst/>
                <a:ea typeface="Times New Roman" panose="02020603050405020304" pitchFamily="18" charset="0"/>
              </a:rPr>
              <a:t>ransferable skills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D201C1-D350-98AF-F6FA-9175CDFEA678}"/>
              </a:ext>
            </a:extLst>
          </p:cNvPr>
          <p:cNvSpPr txBox="1"/>
          <p:nvPr/>
        </p:nvSpPr>
        <p:spPr>
          <a:xfrm>
            <a:off x="967648" y="283724"/>
            <a:ext cx="102567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Advantages of teaching physics content through Maple – </a:t>
            </a:r>
            <a:r>
              <a:rPr lang="en-US" sz="3200" dirty="0">
                <a:solidFill>
                  <a:srgbClr val="FFFF00"/>
                </a:solidFill>
              </a:rPr>
              <a:t>concepts, concepts, concepts in physics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527802-3688-4B3F-265F-DDFA7AE8A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3316" y="6469832"/>
            <a:ext cx="2188684" cy="38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41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7D201C1-D350-98AF-F6FA-9175CDFEA678}"/>
              </a:ext>
            </a:extLst>
          </p:cNvPr>
          <p:cNvSpPr txBox="1"/>
          <p:nvPr/>
        </p:nvSpPr>
        <p:spPr>
          <a:xfrm>
            <a:off x="967648" y="283724"/>
            <a:ext cx="102567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FF00"/>
                </a:solidFill>
              </a:rPr>
              <a:t>Thank you to the people of Maplesoft</a:t>
            </a:r>
          </a:p>
          <a:p>
            <a:pPr algn="ctr"/>
            <a:endParaRPr lang="en-US" sz="2800" dirty="0">
              <a:solidFill>
                <a:srgbClr val="FFFF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527802-3688-4B3F-265F-DDFA7AE8A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3316" y="6469832"/>
            <a:ext cx="2188684" cy="38816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57BE16-9046-D431-BB45-6B3B2BD72568}"/>
              </a:ext>
            </a:extLst>
          </p:cNvPr>
          <p:cNvSpPr txBox="1"/>
          <p:nvPr/>
        </p:nvSpPr>
        <p:spPr>
          <a:xfrm>
            <a:off x="732516" y="1360942"/>
            <a:ext cx="1025670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2D-input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Eliminating the need for ` ` procedures and options</a:t>
            </a:r>
            <a:br>
              <a:rPr lang="en-US" sz="2800" dirty="0"/>
            </a:br>
            <a:r>
              <a:rPr lang="en-US" sz="2800" dirty="0"/>
              <a:t>(</a:t>
            </a:r>
            <a:r>
              <a:rPr lang="en-US" sz="2800" dirty="0" err="1"/>
              <a:t>ifelse</a:t>
            </a:r>
            <a:r>
              <a:rPr lang="en-US" sz="2800" dirty="0"/>
              <a:t> vs. `if`, arrows: solid vs. `3D`)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Listening (tolerating) to my bug reports and suggestions</a:t>
            </a:r>
            <a:br>
              <a:rPr lang="en-US" sz="2800" dirty="0"/>
            </a:b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4000" dirty="0" err="1">
                <a:solidFill>
                  <a:srgbClr val="FFFF00"/>
                </a:solidFill>
              </a:rPr>
              <a:t>MakeFunction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52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D4900C-7024-5EBC-F30D-0A43373BC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110" y="397564"/>
            <a:ext cx="2951521" cy="31233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3B6AD2-B82C-9960-C135-9DC65E03CD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3345" y="397564"/>
            <a:ext cx="3627597" cy="40054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2820EC-6769-D511-72E8-C8B8AF6631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8656" y="397564"/>
            <a:ext cx="3210373" cy="6030167"/>
          </a:xfrm>
          <a:prstGeom prst="rect">
            <a:avLst/>
          </a:prstGeom>
        </p:spPr>
      </p:pic>
      <p:sp>
        <p:nvSpPr>
          <p:cNvPr id="9" name="Rectangle 1">
            <a:extLst>
              <a:ext uri="{FF2B5EF4-FFF2-40B4-BE49-F238E27FC236}">
                <a16:creationId xmlns:a16="http://schemas.microsoft.com/office/drawing/2014/main" id="{FE65A830-1B66-7098-6668-957FCFBA7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2656" y="531102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Dr. Robert J. Lopez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RHIT - Emeritus Professor of Mathematics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Maplesoft - Maple Fellow</a:t>
            </a:r>
          </a:p>
        </p:txBody>
      </p:sp>
    </p:spTree>
    <p:extLst>
      <p:ext uri="{BB962C8B-B14F-4D97-AF65-F5344CB8AC3E}">
        <p14:creationId xmlns:p14="http://schemas.microsoft.com/office/powerpoint/2010/main" val="1215588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346590-6B75-1C49-A42A-A4D6C7881910}"/>
              </a:ext>
            </a:extLst>
          </p:cNvPr>
          <p:cNvSpPr txBox="1"/>
          <p:nvPr/>
        </p:nvSpPr>
        <p:spPr>
          <a:xfrm>
            <a:off x="638093" y="1221153"/>
            <a:ext cx="1091581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600" dirty="0">
                <a:solidFill>
                  <a:srgbClr val="FFFF00"/>
                </a:solidFill>
              </a:rPr>
              <a:t>Why use a computer in a physics course?   </a:t>
            </a:r>
            <a:br>
              <a:rPr lang="en-GB" sz="3600" dirty="0">
                <a:solidFill>
                  <a:srgbClr val="FFFF00"/>
                </a:solidFill>
              </a:rPr>
            </a:br>
            <a:endParaRPr lang="en-GB" sz="3600" dirty="0">
              <a:solidFill>
                <a:srgbClr val="FFFF00"/>
              </a:solidFill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3200" dirty="0"/>
              <a:t>It is the third element of “doing physics”: theory, experiment, computation</a:t>
            </a:r>
            <a:br>
              <a:rPr lang="en-GB" sz="3200" dirty="0"/>
            </a:br>
            <a:endParaRPr lang="en-GB" sz="3200" dirty="0"/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3200" dirty="0"/>
              <a:t>Hands-on experience </a:t>
            </a:r>
            <a:br>
              <a:rPr lang="en-GB" sz="3200" dirty="0"/>
            </a:br>
            <a:endParaRPr lang="en-GB" sz="3200" dirty="0"/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GB" sz="3200" dirty="0"/>
              <a:t>Essential in research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03F9A9-66EF-746F-AFCA-614FD775F1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3316" y="6469832"/>
            <a:ext cx="2188684" cy="38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7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1197C0A-4FEF-4059-BE25-2C3BC782C3F8}"/>
              </a:ext>
            </a:extLst>
          </p:cNvPr>
          <p:cNvSpPr txBox="1"/>
          <p:nvPr/>
        </p:nvSpPr>
        <p:spPr>
          <a:xfrm>
            <a:off x="856247" y="757622"/>
            <a:ext cx="1047950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FF00"/>
                </a:solidFill>
              </a:rPr>
              <a:t>Goal: Execute paradigm shift in how computers are used in quantitative-based courses</a:t>
            </a:r>
            <a:br>
              <a:rPr lang="en-US" sz="3600" dirty="0">
                <a:solidFill>
                  <a:srgbClr val="FFFF00"/>
                </a:solidFill>
              </a:rPr>
            </a:br>
            <a:endParaRPr lang="en-US" sz="3600" dirty="0">
              <a:solidFill>
                <a:srgbClr val="FFFF00"/>
              </a:solidFill>
            </a:endParaRPr>
          </a:p>
          <a:p>
            <a:r>
              <a:rPr lang="en-US" sz="3600" dirty="0">
                <a:solidFill>
                  <a:srgbClr val="FFFF00"/>
                </a:solidFill>
              </a:rPr>
              <a:t>from</a:t>
            </a:r>
            <a:r>
              <a:rPr lang="en-US" sz="3600" dirty="0"/>
              <a:t>: a way to include some interesting examples of problems with values</a:t>
            </a:r>
          </a:p>
          <a:p>
            <a:endParaRPr lang="en-US" sz="3600" dirty="0"/>
          </a:p>
          <a:p>
            <a:r>
              <a:rPr lang="en-US" sz="3600" dirty="0">
                <a:solidFill>
                  <a:srgbClr val="FFFF00"/>
                </a:solidFill>
              </a:rPr>
              <a:t>to</a:t>
            </a:r>
            <a:r>
              <a:rPr lang="en-US" sz="3600" dirty="0"/>
              <a:t>     : a delivery system for </a:t>
            </a:r>
            <a:r>
              <a:rPr lang="en-US" sz="3600" b="1" i="1" dirty="0"/>
              <a:t>learning content </a:t>
            </a:r>
            <a:r>
              <a:rPr lang="en-US" sz="3600" dirty="0"/>
              <a:t>and </a:t>
            </a:r>
            <a:r>
              <a:rPr lang="en-US" sz="3600" b="1" i="1" dirty="0"/>
              <a:t>all</a:t>
            </a:r>
            <a:r>
              <a:rPr lang="en-US" sz="3600" dirty="0"/>
              <a:t> quantitative problem-solving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77DCA99-CFC1-E3C1-4DA9-A4579A087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3316" y="6469832"/>
            <a:ext cx="2188684" cy="38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12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FCEFDCA-7D5F-0CF2-A34F-DB82331DC478}"/>
              </a:ext>
            </a:extLst>
          </p:cNvPr>
          <p:cNvSpPr/>
          <p:nvPr/>
        </p:nvSpPr>
        <p:spPr>
          <a:xfrm>
            <a:off x="722811" y="588322"/>
            <a:ext cx="10746377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dirty="0">
                <a:solidFill>
                  <a:srgbClr val="FFFF00"/>
                </a:solidFill>
              </a:rPr>
              <a:t>Maple Immersion: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Use Maple from day 1.</a:t>
            </a:r>
            <a:br>
              <a:rPr lang="en-GB" sz="2800" dirty="0"/>
            </a:br>
            <a:endParaRPr lang="en-GB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In class, walk through calculations, line by line, building confidence.</a:t>
            </a:r>
            <a:br>
              <a:rPr lang="en-GB" sz="2800" dirty="0"/>
            </a:br>
            <a:endParaRPr lang="en-GB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Present all calculations/complex derivations using Maple.</a:t>
            </a:r>
            <a:br>
              <a:rPr lang="en-GB" sz="2800" dirty="0"/>
            </a:br>
            <a:endParaRPr lang="en-GB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Encourage all student calculations/derivations using Maple.</a:t>
            </a:r>
            <a:br>
              <a:rPr lang="en-GB" sz="2800" dirty="0"/>
            </a:br>
            <a:endParaRPr lang="en-GB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“Let Maple do your math. Concentrate on the physics.”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0D8FBE-57AF-046A-2E17-C5F7EAA9B7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3316" y="6469832"/>
            <a:ext cx="2188684" cy="38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23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FCEFDCA-7D5F-0CF2-A34F-DB82331DC478}"/>
              </a:ext>
            </a:extLst>
          </p:cNvPr>
          <p:cNvSpPr/>
          <p:nvPr/>
        </p:nvSpPr>
        <p:spPr>
          <a:xfrm>
            <a:off x="752060" y="221968"/>
            <a:ext cx="10687879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dirty="0">
                <a:solidFill>
                  <a:srgbClr val="FFFF00"/>
                </a:solidFill>
              </a:rPr>
              <a:t>Maple Immersion:</a:t>
            </a:r>
          </a:p>
          <a:p>
            <a:endParaRPr lang="en-GB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Assign problems which cannot be solved by hand. </a:t>
            </a:r>
            <a:br>
              <a:rPr lang="en-GB" sz="2800" dirty="0"/>
            </a:br>
            <a:endParaRPr lang="en-GB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Limit to 2 to 3 Maple new procedures or techniques. Reinforce.</a:t>
            </a:r>
            <a:br>
              <a:rPr lang="en-GB" sz="2800" dirty="0"/>
            </a:br>
            <a:endParaRPr lang="en-GB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Emphasize creating visual/graphical outcomes. </a:t>
            </a:r>
            <a:br>
              <a:rPr lang="en-GB" sz="2800" dirty="0"/>
            </a:br>
            <a:endParaRPr lang="en-GB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Encourage the creation of Maple “apps.” </a:t>
            </a:r>
            <a:br>
              <a:rPr lang="en-GB" sz="2800" dirty="0"/>
            </a:br>
            <a:endParaRPr lang="en-GB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Homework submission is a Maple worksheet.</a:t>
            </a:r>
            <a:br>
              <a:rPr lang="en-GB" sz="2800" dirty="0"/>
            </a:br>
            <a:endParaRPr lang="en-GB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/>
              <a:t>Rely on the </a:t>
            </a:r>
            <a:r>
              <a:rPr lang="en-GB" sz="2800" dirty="0">
                <a:solidFill>
                  <a:srgbClr val="FFFF00"/>
                </a:solidFill>
              </a:rPr>
              <a:t>Learning Maple Video/Document series </a:t>
            </a:r>
            <a:r>
              <a:rPr lang="en-GB" sz="2800" dirty="0"/>
              <a:t>to teach how to use Maple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86297C-B594-DCE1-E0BB-205BAE121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3316" y="6469832"/>
            <a:ext cx="2188684" cy="38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11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EBF15EA-5790-4632-A4E3-25C1E0A7D069}"/>
              </a:ext>
            </a:extLst>
          </p:cNvPr>
          <p:cNvSpPr txBox="1"/>
          <p:nvPr/>
        </p:nvSpPr>
        <p:spPr>
          <a:xfrm>
            <a:off x="193525" y="694862"/>
            <a:ext cx="51021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FF00"/>
                </a:solidFill>
              </a:rPr>
              <a:t>Student buy-in: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Low activation-barrier-to-generate readable content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Subscripts (atomic variables)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Vector signs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Symbolic calculations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Documentation capabilities </a:t>
            </a:r>
            <a:r>
              <a:rPr lang="en-US" sz="2000" dirty="0"/>
              <a:t>(Page #s, page breaks, nonexecutable math)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(Nearly) single-command solve procedures </a:t>
            </a:r>
            <a:r>
              <a:rPr lang="en-US" sz="2000" dirty="0"/>
              <a:t>(</a:t>
            </a:r>
            <a:r>
              <a:rPr lang="en-US" sz="2000" i="1" dirty="0"/>
              <a:t>solve, </a:t>
            </a:r>
            <a:r>
              <a:rPr lang="en-US" sz="2000" i="1" dirty="0" err="1"/>
              <a:t>fsolve</a:t>
            </a:r>
            <a:r>
              <a:rPr lang="en-US" sz="2000" i="1" dirty="0"/>
              <a:t>, </a:t>
            </a:r>
            <a:r>
              <a:rPr lang="en-US" sz="2000" i="1" dirty="0" err="1"/>
              <a:t>dsolve</a:t>
            </a:r>
            <a:r>
              <a:rPr lang="en-US" sz="2000" i="1" dirty="0"/>
              <a:t>, </a:t>
            </a:r>
            <a:r>
              <a:rPr lang="en-US" sz="2000" i="1" dirty="0" err="1"/>
              <a:t>pdsolve</a:t>
            </a:r>
            <a:r>
              <a:rPr lang="en-US" sz="2000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1AE9B0-6C00-4C7F-895D-D0E6CF98D2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0" r="1635"/>
          <a:stretch/>
        </p:blipFill>
        <p:spPr>
          <a:xfrm>
            <a:off x="5295641" y="792616"/>
            <a:ext cx="6827520" cy="527276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3B8AB37-D975-3F4A-16A2-90959D37AC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3316" y="6469832"/>
            <a:ext cx="2188684" cy="38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67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EBF15EA-5790-4632-A4E3-25C1E0A7D069}"/>
              </a:ext>
            </a:extLst>
          </p:cNvPr>
          <p:cNvSpPr txBox="1"/>
          <p:nvPr/>
        </p:nvSpPr>
        <p:spPr>
          <a:xfrm>
            <a:off x="147217" y="576649"/>
            <a:ext cx="5102116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FF00"/>
                </a:solidFill>
              </a:rPr>
              <a:t>Educators buy-in?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Low activation-barrier-to-generate readable content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Subscripts (atomic variables)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Vector signs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Symbolic calculations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Documentation capabilities </a:t>
            </a:r>
            <a:r>
              <a:rPr lang="en-US" sz="2000" dirty="0"/>
              <a:t>(Page #s, page breaks, nonexecutable math)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(Nearly) single-command solve procedures </a:t>
            </a:r>
            <a:r>
              <a:rPr lang="en-US" sz="2000" dirty="0"/>
              <a:t>(</a:t>
            </a:r>
            <a:r>
              <a:rPr lang="en-US" sz="2000" i="1" dirty="0"/>
              <a:t>solve, </a:t>
            </a:r>
            <a:r>
              <a:rPr lang="en-US" sz="2000" i="1" dirty="0" err="1"/>
              <a:t>fsolve</a:t>
            </a:r>
            <a:r>
              <a:rPr lang="en-US" sz="2000" i="1" dirty="0"/>
              <a:t>, </a:t>
            </a:r>
            <a:r>
              <a:rPr lang="en-US" sz="2000" i="1" dirty="0" err="1"/>
              <a:t>dsolve</a:t>
            </a:r>
            <a:r>
              <a:rPr lang="en-US" sz="2000" i="1" dirty="0"/>
              <a:t>, </a:t>
            </a:r>
            <a:r>
              <a:rPr lang="en-US" sz="2000" i="1" dirty="0" err="1"/>
              <a:t>pdsolve</a:t>
            </a:r>
            <a:r>
              <a:rPr lang="en-US" sz="2000" dirty="0"/>
              <a:t>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BCEF555-1A89-D8B7-8147-5EF7F2D90F43}"/>
              </a:ext>
            </a:extLst>
          </p:cNvPr>
          <p:cNvSpPr txBox="1"/>
          <p:nvPr/>
        </p:nvSpPr>
        <p:spPr>
          <a:xfrm>
            <a:off x="147217" y="5507521"/>
            <a:ext cx="870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FFFF00"/>
                </a:solidFill>
              </a:rPr>
              <a:t>Top-down problem-solving capabilities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83ED14-1914-7C55-6902-94E47E8A4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9782" y="765704"/>
            <a:ext cx="6955962" cy="41874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B7EB036-C723-6BC5-1D22-B9144581BC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3316" y="6469832"/>
            <a:ext cx="2188684" cy="38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04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B4A19CC-A46D-03F4-F73F-6D173D89623C}"/>
              </a:ext>
            </a:extLst>
          </p:cNvPr>
          <p:cNvSpPr txBox="1"/>
          <p:nvPr/>
        </p:nvSpPr>
        <p:spPr>
          <a:xfrm>
            <a:off x="95794" y="250570"/>
            <a:ext cx="12000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FF00"/>
                </a:solidFill>
              </a:rPr>
              <a:t>Maple: Physics problem-solving in a readable format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35FFC7-B214-F9AF-AD0D-70BA12B5A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2186" y="1074082"/>
            <a:ext cx="7147628" cy="53390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1DCCFD-A6FC-FACF-5C08-CE3CB970C0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3316" y="6469832"/>
            <a:ext cx="2188684" cy="38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679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419CE22-4312-8163-A94A-C43BC4AC7041}"/>
              </a:ext>
            </a:extLst>
          </p:cNvPr>
          <p:cNvSpPr txBox="1"/>
          <p:nvPr/>
        </p:nvSpPr>
        <p:spPr>
          <a:xfrm>
            <a:off x="95794" y="250570"/>
            <a:ext cx="12000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FF00"/>
                </a:solidFill>
              </a:rPr>
              <a:t>Maple: Physics problem-solving in a readable format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BBA65D-9BCF-744E-0288-F2A9FA9E7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3316" y="6469832"/>
            <a:ext cx="2188684" cy="38816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5672328-EA3F-1252-C330-4CFEEA8C1B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323"/>
          <a:stretch/>
        </p:blipFill>
        <p:spPr>
          <a:xfrm>
            <a:off x="910845" y="1155475"/>
            <a:ext cx="5299566" cy="438211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6FC8708-80BA-A67C-5BC0-B86F947FE9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9725" y="1155475"/>
            <a:ext cx="5363415" cy="3405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7585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ppt/theme/theme2.xml><?xml version="1.0" encoding="utf-8"?>
<a:theme xmlns:a="http://schemas.openxmlformats.org/drawingml/2006/main" name="Books 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2787940.potx" id="{9A4E33EC-D715-440E-9062-8AFA4CC9E341}" vid="{0DFBCB81-4ACA-49F1-BA1C-2B43B27F1FC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3771</TotalTime>
  <Words>668</Words>
  <Application>Microsoft Office PowerPoint</Application>
  <PresentationFormat>Widescreen</PresentationFormat>
  <Paragraphs>80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Bookman Old Style</vt:lpstr>
      <vt:lpstr>Calibri</vt:lpstr>
      <vt:lpstr>Century Gothic</vt:lpstr>
      <vt:lpstr>Rockwell</vt:lpstr>
      <vt:lpstr>Damask</vt:lpstr>
      <vt:lpstr>Books 16x9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Learning Maple: Max Productivity-Min Coding Maple Instructional Videos/Documents for Science and Engineering Available on YouTube/@MapleProf</vt:lpstr>
      <vt:lpstr>Learning Maple: Max Productivity-Min Coding Maple Instructional Videos/Documents for Science and Engineering Available at Gould.Prof/Learning-Maple</vt:lpstr>
      <vt:lpstr>Learning Maple: Max Productivity-Min Coding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Prof Gould</dc:creator>
  <cp:lastModifiedBy>Gould, Scot</cp:lastModifiedBy>
  <cp:revision>35</cp:revision>
  <dcterms:created xsi:type="dcterms:W3CDTF">2019-10-16T15:57:12Z</dcterms:created>
  <dcterms:modified xsi:type="dcterms:W3CDTF">2023-11-02T20:24:42Z</dcterms:modified>
</cp:coreProperties>
</file>